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A802-E0D1-4924-8F31-FFBDFE7C6AEA}" type="datetimeFigureOut">
              <a:rPr lang="ru-RU" smtClean="0"/>
              <a:t>13.04.2016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380B8-9D0A-45E7-B89E-7AE45CDBB9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A802-E0D1-4924-8F31-FFBDFE7C6AEA}" type="datetimeFigureOut">
              <a:rPr lang="ru-RU" smtClean="0"/>
              <a:t>13.04.2016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380B8-9D0A-45E7-B89E-7AE45CDBB9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A802-E0D1-4924-8F31-FFBDFE7C6AEA}" type="datetimeFigureOut">
              <a:rPr lang="ru-RU" smtClean="0"/>
              <a:t>13.04.2016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380B8-9D0A-45E7-B89E-7AE45CDBB9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A802-E0D1-4924-8F31-FFBDFE7C6AEA}" type="datetimeFigureOut">
              <a:rPr lang="ru-RU" smtClean="0"/>
              <a:t>13.04.2016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380B8-9D0A-45E7-B89E-7AE45CDBB9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A802-E0D1-4924-8F31-FFBDFE7C6AEA}" type="datetimeFigureOut">
              <a:rPr lang="ru-RU" smtClean="0"/>
              <a:t>13.04.2016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380B8-9D0A-45E7-B89E-7AE45CDBB9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A802-E0D1-4924-8F31-FFBDFE7C6AEA}" type="datetimeFigureOut">
              <a:rPr lang="ru-RU" smtClean="0"/>
              <a:t>13.04.2016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380B8-9D0A-45E7-B89E-7AE45CDBB9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A802-E0D1-4924-8F31-FFBDFE7C6AEA}" type="datetimeFigureOut">
              <a:rPr lang="ru-RU" smtClean="0"/>
              <a:t>13.04.2016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380B8-9D0A-45E7-B89E-7AE45CDBB9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A802-E0D1-4924-8F31-FFBDFE7C6AEA}" type="datetimeFigureOut">
              <a:rPr lang="ru-RU" smtClean="0"/>
              <a:t>13.04.2016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380B8-9D0A-45E7-B89E-7AE45CDBB9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A802-E0D1-4924-8F31-FFBDFE7C6AEA}" type="datetimeFigureOut">
              <a:rPr lang="ru-RU" smtClean="0"/>
              <a:t>13.04.2016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380B8-9D0A-45E7-B89E-7AE45CDBB9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A802-E0D1-4924-8F31-FFBDFE7C6AEA}" type="datetimeFigureOut">
              <a:rPr lang="ru-RU" smtClean="0"/>
              <a:t>13.04.2016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380B8-9D0A-45E7-B89E-7AE45CDBB90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A802-E0D1-4924-8F31-FFBDFE7C6AEA}" type="datetimeFigureOut">
              <a:rPr lang="ru-RU" smtClean="0"/>
              <a:t>13.04.2016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B380B8-9D0A-45E7-B89E-7AE45CDBB90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7B380B8-9D0A-45E7-B89E-7AE45CDBB90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630A802-E0D1-4924-8F31-FFBDFE7C6AEA}" type="datetimeFigureOut">
              <a:rPr lang="ru-RU" smtClean="0"/>
              <a:t>13.04.2016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smtClean="0"/>
              <a:t>Мониторинг </a:t>
            </a:r>
            <a:r>
              <a:rPr lang="ru-RU" sz="4400" dirty="0"/>
              <a:t>качества образования в аспекте нового стандарта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ru-RU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 algn="r">
              <a:buNone/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Садыкова З.Ф.,</a:t>
            </a:r>
          </a:p>
          <a:p>
            <a:pPr marL="114300" indent="0" algn="r">
              <a:buNone/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методист 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ИМО УО г. Казани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102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развития творческих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способностей;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результаты участия в олимпиадах, конкурсах.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Показатели творческих успехов: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85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2276872"/>
            <a:ext cx="7931224" cy="3730419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произвольного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внимания;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распределять и перераспределять внимание;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оперативной памяти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уровень развития логического мышления.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Диагностика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критерия "обучаемость" проводится психологической службой, с помощью методик, оценивающих у учащихся:</a:t>
            </a:r>
          </a:p>
        </p:txBody>
      </p:sp>
    </p:spTree>
    <p:extLst>
      <p:ext uri="{BB962C8B-B14F-4D97-AF65-F5344CB8AC3E}">
        <p14:creationId xmlns:p14="http://schemas.microsoft.com/office/powerpoint/2010/main" val="314111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беглость (скорость, продуктивность) – отражает способность к порождению большого числа идей;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гибкость – оценивает способность выдвигать разнообразные идеи, переходить от одного аспекта проблемы к другому, использовать разнообразные стратегии решения проблем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оригинальность – характеризует способность к выдвижению идей, отличающихся от очевидных, твердо установленных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разработанность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детализация идей.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/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700" dirty="0">
                <a:effectLst/>
                <a:latin typeface="Times New Roman" pitchFamily="18" charset="0"/>
                <a:cs typeface="Times New Roman" pitchFamily="18" charset="0"/>
              </a:rPr>
              <a:t>диагностике критерия "творческие успехи" </a:t>
            </a:r>
            <a:r>
              <a:rPr lang="ru-RU" sz="2700" dirty="0" smtClean="0">
                <a:effectLst/>
                <a:latin typeface="Times New Roman" pitchFamily="18" charset="0"/>
                <a:cs typeface="Times New Roman" pitchFamily="18" charset="0"/>
              </a:rPr>
              <a:t>оцениваются следующие показатели </a:t>
            </a:r>
            <a:r>
              <a:rPr lang="ru-RU" sz="2700" dirty="0">
                <a:effectLst/>
                <a:latin typeface="Times New Roman" pitchFamily="18" charset="0"/>
                <a:cs typeface="Times New Roman" pitchFamily="18" charset="0"/>
              </a:rPr>
              <a:t>креативности</a:t>
            </a:r>
            <a:r>
              <a:rPr lang="ru-RU" sz="2700" dirty="0" smtClean="0"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7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7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05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Система мониторинга качества образования в школе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Цель мониторинга:</a:t>
            </a:r>
            <a:r>
              <a:rPr lang="ru-RU" dirty="0"/>
              <a:t> оперативно и своевременно выявлять все изменения, происходящие в сфере деятельности образовательного учреждения. Полученные объективные данные являются основанием для принятия управленческих решений.</a:t>
            </a:r>
          </a:p>
          <a:p>
            <a:r>
              <a:rPr lang="ru-RU" b="1" dirty="0"/>
              <a:t>Субъекты и объекты педагогического мониторинга.</a:t>
            </a:r>
            <a:endParaRPr lang="ru-RU" dirty="0"/>
          </a:p>
          <a:p>
            <a:r>
              <a:rPr lang="ru-RU" dirty="0"/>
              <a:t>Субъектами мониторинга выступают все участники образовательного процесса. Степень их участия различна, но все они (и учителя, и ученики, и родители, и общественность) получают информацию, анализируют ее.</a:t>
            </a:r>
          </a:p>
          <a:p>
            <a:r>
              <a:rPr lang="ru-RU" dirty="0"/>
              <a:t>Объектами мониторинга являются образовательный процесс и его результаты, личностные характеристики всех участников образовательного процесса, их потребности и отношение к образовательному учреждению.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295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Группы </a:t>
            </a:r>
            <a:r>
              <a:rPr lang="ru-RU" dirty="0"/>
              <a:t>мониторинга 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I группа</a:t>
            </a:r>
            <a:r>
              <a:rPr lang="ru-RU" dirty="0"/>
              <a:t> - мониторинг уровня ЗУН обучающихся ("цель - результат") </a:t>
            </a:r>
            <a:br>
              <a:rPr lang="ru-RU" dirty="0"/>
            </a:br>
            <a:r>
              <a:rPr lang="ru-RU" b="1" dirty="0"/>
              <a:t>II группа</a:t>
            </a:r>
            <a:r>
              <a:rPr lang="ru-RU" dirty="0"/>
              <a:t> - мониторинг, связанный с непосредственным накоплением и структуризацией информации; </a:t>
            </a:r>
            <a:br>
              <a:rPr lang="ru-RU" dirty="0"/>
            </a:br>
            <a:r>
              <a:rPr lang="ru-RU" b="1" dirty="0"/>
              <a:t>III группа</a:t>
            </a:r>
            <a:r>
              <a:rPr lang="ru-RU" dirty="0"/>
              <a:t> - системы мониторинга, построенные с использованием модели "вход - выход"; </a:t>
            </a:r>
            <a:br>
              <a:rPr lang="ru-RU" dirty="0"/>
            </a:br>
            <a:r>
              <a:rPr lang="ru-RU" b="1" dirty="0"/>
              <a:t>IV группа</a:t>
            </a:r>
            <a:r>
              <a:rPr lang="ru-RU" dirty="0"/>
              <a:t> - системы мониторинга на уровне образовательного учреждения. С их помощью предпринимаются попытки ответить на вопросы об эффективности той или иной технологии обучения, выделить факторы, влияющие на качество обучения, найти примеры связи квалификации педагога и результатов преподавания.</a:t>
            </a:r>
          </a:p>
        </p:txBody>
      </p:sp>
    </p:spTree>
    <p:extLst>
      <p:ext uri="{BB962C8B-B14F-4D97-AF65-F5344CB8AC3E}">
        <p14:creationId xmlns:p14="http://schemas.microsoft.com/office/powerpoint/2010/main" val="261120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5710186"/>
              </p:ext>
            </p:extLst>
          </p:nvPr>
        </p:nvGraphicFramePr>
        <p:xfrm>
          <a:off x="179512" y="32997"/>
          <a:ext cx="8784976" cy="6783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2160240"/>
                <a:gridCol w="5976664"/>
              </a:tblGrid>
              <a:tr h="173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Группа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Объекты мониторинга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Методы, направления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</a:tr>
              <a:tr h="8966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Результативность учебно-воспитательного процесса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тестирование (тестовые задания и КИМы итоговой аттестации), </a:t>
                      </a:r>
                      <a:br>
                        <a:rPr lang="ru-RU" sz="14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анализ уровня обученности и обучаемости учащегося, </a:t>
                      </a:r>
                      <a:br>
                        <a:rPr lang="ru-RU" sz="14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информационная карта текущей успеваемости и посещаемости учащегося.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</a:tr>
              <a:tr h="2011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Накопление и структуризация информации о преподавателях, материально-технической оснащенности учебного процесса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педагогические кадры, их квалификация; </a:t>
                      </a:r>
                      <a:b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общие показатели, материально-техническая база; </a:t>
                      </a:r>
                      <a:b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комплексно-методическое обеспечение учебного процесса; </a:t>
                      </a:r>
                      <a:b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результативность образовательного процесса; </a:t>
                      </a:r>
                      <a:b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результативность воспитательного процесса; </a:t>
                      </a:r>
                      <a:b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инновационная и методическая деятельность; </a:t>
                      </a:r>
                      <a:b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мониторинг качества функционирования образовательного учреждения (расписание и т.п.)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</a:tr>
              <a:tr h="1598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III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Модель "вход-выход"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психолого-педагогические характеристики учащихся (в том числе и уровень готовности первоклассников); уровень </a:t>
                      </a:r>
                      <a:r>
                        <a:rPr lang="ru-RU" sz="1400" dirty="0" err="1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обученности</a:t>
                      </a:r>
                      <a: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обучаемости; </a:t>
                      </a:r>
                      <a:b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изучение развития у учащихся ключевых компетенций (карта наблюдения и оценки); </a:t>
                      </a:r>
                      <a:b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модель выпускника школы (начальной, основной и средней), </a:t>
                      </a:r>
                      <a:b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поступление в высшие и средние профессиональные учебные заведения, </a:t>
                      </a:r>
                      <a:b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работодатель и проблема трудоустройства.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</a:tr>
              <a:tr h="1457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IV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уровне образовательного учреждения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анализ урока; </a:t>
                      </a:r>
                      <a:b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рейтинговая оценка деятельности учителя, классного руководителя, руководителя ДО, руководителя методического объединения; </a:t>
                      </a:r>
                      <a:b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положение о лучшем учителе, руководителе методического объединения, классном руководителе и т.д. (результаты деятельности и система поощрения); </a:t>
                      </a:r>
                      <a:b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изучение потребностей всех участников образовательного процесса.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15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4082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Годовая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циклограмма педагогического мониторинга в ОУ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9240022"/>
              </p:ext>
            </p:extLst>
          </p:nvPr>
        </p:nvGraphicFramePr>
        <p:xfrm>
          <a:off x="457200" y="1124744"/>
          <a:ext cx="7620000" cy="5013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374776"/>
                <a:gridCol w="864096"/>
                <a:gridCol w="1333128"/>
                <a:gridCol w="1524000"/>
              </a:tblGrid>
              <a:tr h="5036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Предмет мониторинга (объекты мониторинга)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Цели мониторинга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Периодичность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Ответственные (субъекты мониторинга)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Результат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</a:tr>
              <a:tr h="14009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Общие показатели и материально-техническая база образовательного учреждения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Сбор статистических данных об оснащенности учебного процесса, об уровне квалификации педагогических работников и динамике изменений качественного и количественного состава обучающихся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раза в год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Руководители методических объединений, зам. дир. по УВР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Аналитические записки, диаграммы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</a:tr>
              <a:tr h="9522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Учебно-методическое обеспечение учебного процесса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Сбор информации об обеспеченности учебного процесса учебной и методической литературой, средствами наглядности и т.д.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раз в год (декабрь)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Руководители методических объединений, библиотекарь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Сводные таблицы, диаграммы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</a:tr>
              <a:tr h="12513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Методическая работа школы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Создание банка данных о методической деятельности методического объединения, создание условий для систематического анализа методической работы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раза в год (сентябрь, май)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Руководители методических объединений, зам. директора по УВР , члены методического совета школы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Аналитический отчет, включающий графики и диаграммы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73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4082"/>
          </a:xfrm>
        </p:spPr>
        <p:txBody>
          <a:bodyPr/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Годовая циклограмма педагогического мониторинга в ОУ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6626289"/>
              </p:ext>
            </p:extLst>
          </p:nvPr>
        </p:nvGraphicFramePr>
        <p:xfrm>
          <a:off x="323528" y="720886"/>
          <a:ext cx="8136904" cy="6055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3096344"/>
                <a:gridCol w="1152128"/>
                <a:gridCol w="1368152"/>
                <a:gridCol w="1368152"/>
              </a:tblGrid>
              <a:tr h="8559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Предмет мониторинга (объекты мониторинга)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Цели мониторинга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Периодичность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Ответственные (субъекты мониторинга)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Результат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</a:tr>
              <a:tr h="10593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Деятельность учителя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Сбор информации об уровне профессионализма учителей, о направлениях их методического развития и совершенствования, составление рейтинга учителей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Ежемесячно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Зам. дир. по УВР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Таблицы, справки, диаграммы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</a:tr>
              <a:tr h="1466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Деятельность классного руководителя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Определение уровня профессиональной компетентности классного руководителя, создание классным руководителем банка данных учащихся, информации об их уровне </a:t>
                      </a:r>
                      <a:r>
                        <a:rPr lang="ru-RU" sz="1200" dirty="0" err="1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обученности</a:t>
                      </a: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воспитанности, уровне развития классного коллектива и </a:t>
                      </a:r>
                      <a:r>
                        <a:rPr lang="ru-RU" sz="1200" dirty="0" err="1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сформированности</a:t>
                      </a: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 учащихся основных компетенций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Ежемесячно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Зам. </a:t>
                      </a:r>
                      <a:r>
                        <a:rPr lang="ru-RU" sz="1200" dirty="0" err="1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дир</a:t>
                      </a: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по ВР, социальный педагог , педагог -психолог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Справки, таблицы, диаграммы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</a:tr>
              <a:tr h="9744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Нормативно-планирующая документация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Анализ качества составленных рабочих программ и календарно-тематического планирования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раза в год (сентябрь, апрель)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Руководители методических объединений, зам </a:t>
                      </a:r>
                      <a:r>
                        <a:rPr lang="ru-RU" sz="1200" dirty="0" err="1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дир</a:t>
                      </a: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УВР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Протоколы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</a:tr>
              <a:tr h="15335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Деятельность учащихся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Определение уровня (качества) </a:t>
                      </a:r>
                      <a:r>
                        <a:rPr lang="ru-RU" sz="1200" dirty="0" err="1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обученности</a:t>
                      </a: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учащихся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Ежемесячно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Классные руководители, зам. </a:t>
                      </a:r>
                      <a:r>
                        <a:rPr lang="ru-RU" sz="1200" dirty="0" err="1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дир</a:t>
                      </a: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по УВР, учителя - предметники, педагог - психолог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470F1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Аналитические отчеты, диаграммы, таблицы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480" marR="30480" marT="30480" marB="304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894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обученность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14300" indent="0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обучаемость;</a:t>
            </a:r>
          </a:p>
          <a:p>
            <a:pPr marL="114300" indent="0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творческие успехи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08912" cy="1066130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Для оценки образовательных результатов выделены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следующие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критерии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88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фактический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уровень знаний по учебным предметам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предметных умений;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общеучебных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умений;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качество знаний учащихся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общая и качественная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успеваемость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степень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готовности выпускников основной и средней школы к итоговой аттестации 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устройство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выпускников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Показатели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обученности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65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темп и способность освоения учебного материала (скорость, глубина,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напряжения, утомления);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способность переключения на новые способы и приемы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работы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Показатели обучаемости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80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49</TotalTime>
  <Words>585</Words>
  <Application>Microsoft Office PowerPoint</Application>
  <PresentationFormat>Экран (4:3)</PresentationFormat>
  <Paragraphs>114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Соседство</vt:lpstr>
      <vt:lpstr>    Мониторинг качества образования в аспекте нового стандарта</vt:lpstr>
      <vt:lpstr>Система мониторинга качества образования в школе</vt:lpstr>
      <vt:lpstr>Группы мониторинга  </vt:lpstr>
      <vt:lpstr>Презентация PowerPoint</vt:lpstr>
      <vt:lpstr> Годовая циклограмма педагогического мониторинга в ОУ </vt:lpstr>
      <vt:lpstr>Годовая циклограмма педагогического мониторинга в ОУ </vt:lpstr>
      <vt:lpstr>Для оценки образовательных результатов выделены следующие критерии: </vt:lpstr>
      <vt:lpstr>Показатели обученности :</vt:lpstr>
      <vt:lpstr>Показатели обучаемости</vt:lpstr>
      <vt:lpstr>Показатели творческих успехов:</vt:lpstr>
      <vt:lpstr> Диагностика критерия "обучаемость" проводится психологической службой, с помощью методик, оценивающих у учащихся:</vt:lpstr>
      <vt:lpstr> При диагностике критерия "творческие успехи" оцениваются следующие показатели креативности: 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качества образования в аспекте нового стандарта</dc:title>
  <dc:creator>GYPNORION</dc:creator>
  <cp:lastModifiedBy>GYPNORION</cp:lastModifiedBy>
  <cp:revision>5</cp:revision>
  <dcterms:created xsi:type="dcterms:W3CDTF">2016-04-13T06:44:38Z</dcterms:created>
  <dcterms:modified xsi:type="dcterms:W3CDTF">2016-04-13T07:43:51Z</dcterms:modified>
</cp:coreProperties>
</file>